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86" r:id="rId2"/>
    <p:sldId id="384" r:id="rId3"/>
    <p:sldId id="385" r:id="rId4"/>
    <p:sldId id="386" r:id="rId5"/>
    <p:sldId id="390" r:id="rId6"/>
    <p:sldId id="391" r:id="rId7"/>
    <p:sldId id="382" r:id="rId8"/>
    <p:sldId id="387" r:id="rId9"/>
    <p:sldId id="352" r:id="rId10"/>
    <p:sldId id="333" r:id="rId11"/>
    <p:sldId id="388" r:id="rId12"/>
    <p:sldId id="389" r:id="rId13"/>
    <p:sldId id="341" r:id="rId14"/>
    <p:sldId id="368" r:id="rId15"/>
  </p:sldIdLst>
  <p:sldSz cx="12192000" cy="6858000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39BD"/>
    <a:srgbClr val="D3B5E9"/>
    <a:srgbClr val="FEFE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ddels stil 2 – utheving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77991" autoAdjust="0"/>
  </p:normalViewPr>
  <p:slideViewPr>
    <p:cSldViewPr snapToGrid="0" snapToObjects="1">
      <p:cViewPr>
        <p:scale>
          <a:sx n="110" d="100"/>
          <a:sy n="110" d="100"/>
        </p:scale>
        <p:origin x="516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45D1EC-CA6F-44F4-BF74-53BFDE168592}" type="datetimeFigureOut">
              <a:rPr lang="nb-NO" smtClean="0"/>
              <a:t>29.01.2019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3EE8C5-FCBF-4BC4-AC96-1C5C51D5ACF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0877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F8D77A-EA95-3D40-BBC5-5C5E0F90D92E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95154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EE8C5-FCBF-4BC4-AC96-1C5C51D5ACF5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19092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F8D77A-EA95-3D40-BBC5-5C5E0F90D92E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7977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EE8C5-FCBF-4BC4-AC96-1C5C51D5ACF5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59681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3881" y="2365834"/>
            <a:ext cx="10363200" cy="572115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3881" y="2945692"/>
            <a:ext cx="10363200" cy="797602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 userDrawn="1"/>
        </p:nvSpPr>
        <p:spPr>
          <a:xfrm>
            <a:off x="830381" y="4446427"/>
            <a:ext cx="10363200" cy="797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074" name="Picture 2" descr="G:\Utviklingsstab\Kommunikasjon\designprogram\designhåndboka\Profilelementer 2008\logo\K Y S T V E R K E T\E N G E L S K\Kystverket_NEGATIV_engelsk.png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919281" y="510802"/>
            <a:ext cx="2566416" cy="1164336"/>
          </a:xfrm>
          <a:prstGeom prst="rect">
            <a:avLst/>
          </a:prstGeom>
          <a:noFill/>
        </p:spPr>
      </p:pic>
      <p:pic>
        <p:nvPicPr>
          <p:cNvPr id="13" name="Bild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1188"/>
            <a:ext cx="12192000" cy="226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395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0988"/>
            <a:ext cx="12192000" cy="17190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02C43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084423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09600" y="1324172"/>
            <a:ext cx="10972800" cy="0"/>
          </a:xfrm>
          <a:prstGeom prst="line">
            <a:avLst/>
          </a:prstGeom>
          <a:ln w="12700" cmpd="sng">
            <a:solidFill>
              <a:schemeClr val="tx2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6" descr="G:\Utviklingsstab\Kommunikasjon\designprogram\designhåndboka\Profilelementer 2008\logo\K Y S T V E R K E T\E N G E L S K\Kystverket_engelsk_Marine PMS 296.png"/>
          <p:cNvPicPr>
            <a:picLocks noChangeAspect="1" noChangeArrowheads="1"/>
          </p:cNvPicPr>
          <p:nvPr userDrawn="1"/>
        </p:nvPicPr>
        <p:blipFill>
          <a:blip r:embed="rId3">
            <a:lum bright="20000" contrast="-20000"/>
          </a:blip>
          <a:srcRect/>
          <a:stretch>
            <a:fillRect/>
          </a:stretch>
        </p:blipFill>
        <p:spPr bwMode="auto">
          <a:xfrm>
            <a:off x="9964153" y="5722723"/>
            <a:ext cx="2053936" cy="93183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81935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92696"/>
            <a:ext cx="5384800" cy="40575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92696"/>
            <a:ext cx="5384800" cy="40575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9600" y="1324172"/>
            <a:ext cx="10972800" cy="0"/>
          </a:xfrm>
          <a:prstGeom prst="line">
            <a:avLst/>
          </a:prstGeom>
          <a:ln w="12700" cmpd="sng">
            <a:solidFill>
              <a:schemeClr val="tx2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Bil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0988"/>
            <a:ext cx="12192000" cy="1719071"/>
          </a:xfrm>
          <a:prstGeom prst="rect">
            <a:avLst/>
          </a:prstGeom>
        </p:spPr>
      </p:pic>
      <p:pic>
        <p:nvPicPr>
          <p:cNvPr id="13" name="Picture 6" descr="G:\Utviklingsstab\Kommunikasjon\designprogram\designhåndboka\Profilelementer 2008\logo\K Y S T V E R K E T\E N G E L S K\Kystverket_engelsk_Marine PMS 296.png"/>
          <p:cNvPicPr>
            <a:picLocks noChangeAspect="1" noChangeArrowheads="1"/>
          </p:cNvPicPr>
          <p:nvPr userDrawn="1"/>
        </p:nvPicPr>
        <p:blipFill>
          <a:blip r:embed="rId3">
            <a:lum bright="20000" contrast="-20000"/>
          </a:blip>
          <a:srcRect/>
          <a:stretch>
            <a:fillRect/>
          </a:stretch>
        </p:blipFill>
        <p:spPr bwMode="auto">
          <a:xfrm>
            <a:off x="9964153" y="5722723"/>
            <a:ext cx="2053936" cy="93183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74201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01189"/>
            <a:ext cx="5386917" cy="695269"/>
          </a:xfrm>
        </p:spPr>
        <p:txBody>
          <a:bodyPr anchor="t">
            <a:noAutofit/>
          </a:bodyPr>
          <a:lstStyle>
            <a:lvl1pPr marL="0" indent="0">
              <a:buNone/>
              <a:defRPr sz="28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42484"/>
            <a:ext cx="5386917" cy="342119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401189"/>
            <a:ext cx="5389033" cy="695269"/>
          </a:xfrm>
        </p:spPr>
        <p:txBody>
          <a:bodyPr anchor="t">
            <a:noAutofit/>
          </a:bodyPr>
          <a:lstStyle>
            <a:lvl1pPr marL="0" indent="0">
              <a:buNone/>
              <a:defRPr sz="2800" b="1">
                <a:solidFill>
                  <a:srgbClr val="E9510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42484"/>
            <a:ext cx="5389033" cy="34211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09600" y="1324172"/>
            <a:ext cx="10972800" cy="0"/>
          </a:xfrm>
          <a:prstGeom prst="line">
            <a:avLst/>
          </a:prstGeom>
          <a:ln w="12700" cmpd="sng">
            <a:solidFill>
              <a:schemeClr val="tx2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Bild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0988"/>
            <a:ext cx="12192000" cy="1719071"/>
          </a:xfrm>
          <a:prstGeom prst="rect">
            <a:avLst/>
          </a:prstGeom>
        </p:spPr>
      </p:pic>
      <p:pic>
        <p:nvPicPr>
          <p:cNvPr id="15" name="Picture 6" descr="G:\Utviklingsstab\Kommunikasjon\designprogram\designhåndboka\Profilelementer 2008\logo\K Y S T V E R K E T\E N G E L S K\Kystverket_engelsk_Marine PMS 296.png"/>
          <p:cNvPicPr>
            <a:picLocks noChangeAspect="1" noChangeArrowheads="1"/>
          </p:cNvPicPr>
          <p:nvPr userDrawn="1"/>
        </p:nvPicPr>
        <p:blipFill>
          <a:blip r:embed="rId3">
            <a:lum bright="20000" contrast="-20000"/>
          </a:blip>
          <a:srcRect/>
          <a:stretch>
            <a:fillRect/>
          </a:stretch>
        </p:blipFill>
        <p:spPr bwMode="auto">
          <a:xfrm>
            <a:off x="9964153" y="5722723"/>
            <a:ext cx="2053936" cy="93183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2377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9600" y="1324172"/>
            <a:ext cx="10972800" cy="0"/>
          </a:xfrm>
          <a:prstGeom prst="line">
            <a:avLst/>
          </a:prstGeom>
          <a:ln w="12700" cmpd="sng">
            <a:solidFill>
              <a:schemeClr val="tx2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0988"/>
            <a:ext cx="12192000" cy="1719071"/>
          </a:xfrm>
          <a:prstGeom prst="rect">
            <a:avLst/>
          </a:prstGeom>
        </p:spPr>
      </p:pic>
      <p:pic>
        <p:nvPicPr>
          <p:cNvPr id="13" name="Picture 6" descr="G:\Utviklingsstab\Kommunikasjon\designprogram\designhåndboka\Profilelementer 2008\logo\K Y S T V E R K E T\E N G E L S K\Kystverket_engelsk_Marine PMS 296.png"/>
          <p:cNvPicPr>
            <a:picLocks noChangeAspect="1" noChangeArrowheads="1"/>
          </p:cNvPicPr>
          <p:nvPr userDrawn="1"/>
        </p:nvPicPr>
        <p:blipFill>
          <a:blip r:embed="rId3">
            <a:lum bright="20000" contrast="-20000"/>
          </a:blip>
          <a:srcRect/>
          <a:stretch>
            <a:fillRect/>
          </a:stretch>
        </p:blipFill>
        <p:spPr bwMode="auto">
          <a:xfrm>
            <a:off x="9964153" y="5722723"/>
            <a:ext cx="2053936" cy="93183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97627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delingsoverskri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2687" y="4310171"/>
            <a:ext cx="10128060" cy="1145990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 b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701081" y="2258031"/>
            <a:ext cx="6851269" cy="0"/>
          </a:xfrm>
          <a:prstGeom prst="line">
            <a:avLst/>
          </a:prstGeom>
          <a:ln w="12700" cmpd="sng">
            <a:solidFill>
              <a:schemeClr val="accent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2701081" y="3809275"/>
            <a:ext cx="6851269" cy="0"/>
          </a:xfrm>
          <a:prstGeom prst="line">
            <a:avLst/>
          </a:prstGeom>
          <a:ln w="12700" cmpd="sng">
            <a:solidFill>
              <a:schemeClr val="accent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 userDrawn="1"/>
        </p:nvSpPr>
        <p:spPr>
          <a:xfrm>
            <a:off x="1781231" y="2430951"/>
            <a:ext cx="8690972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cap="all" baseline="0" dirty="0">
                <a:solidFill>
                  <a:schemeClr val="accent1"/>
                </a:solidFill>
              </a:rPr>
              <a:t>clean, safe and efficient  seaways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1062686" y="3935907"/>
            <a:ext cx="10128059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nb-NO" sz="2200" b="1" dirty="0">
                <a:solidFill>
                  <a:schemeClr val="bg1"/>
                </a:solidFill>
              </a:rPr>
              <a:t>www.kystverket.no</a:t>
            </a:r>
          </a:p>
        </p:txBody>
      </p:sp>
      <p:pic>
        <p:nvPicPr>
          <p:cNvPr id="11" name="Picture 2" descr="G:\Utviklingsstab\Kommunikasjon\designprogram\designhåndboka\Profilelementer 2008\logo\K Y S T V E R K E T\E N G E L S K\Kystverket_NEGATIV_engelsk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4763306" y="633827"/>
            <a:ext cx="2726817" cy="1237107"/>
          </a:xfrm>
          <a:prstGeom prst="rect">
            <a:avLst/>
          </a:prstGeom>
          <a:noFill/>
        </p:spPr>
      </p:pic>
      <p:pic>
        <p:nvPicPr>
          <p:cNvPr id="9" name="Bild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0988"/>
            <a:ext cx="12192000" cy="171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068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753EE0E-62D5-7C4E-A9DE-E2404AB69666}" type="datetimeFigureOut">
              <a:rPr lang="en-US" smtClean="0"/>
              <a:pPr/>
              <a:t>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10AF781-9AF6-D34D-AE18-5B607B564E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028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753EE0E-62D5-7C4E-A9DE-E2404AB69666}" type="datetimeFigureOut">
              <a:rPr lang="en-US" smtClean="0"/>
              <a:pPr/>
              <a:t>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10AF781-9AF6-D34D-AE18-5B607B564E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3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9953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252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46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1" r:id="rId6"/>
    <p:sldLayoutId id="2147483658" r:id="rId7"/>
    <p:sldLayoutId id="2147483659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utinst.org/download.cfm?docid=C0AEA172-EA66-4727-B3AA01DB3BEBE286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youtube.com/watch?v=266FF5ETThQ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outeinfo.kystverket.no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240311"/>
            <a:ext cx="10363200" cy="1376433"/>
          </a:xfrm>
        </p:spPr>
        <p:txBody>
          <a:bodyPr>
            <a:normAutofit/>
          </a:bodyPr>
          <a:lstStyle/>
          <a:p>
            <a:r>
              <a:rPr lang="en-GB" sz="3600" dirty="0"/>
              <a:t>S-127 and S-101 Data Model and digital route service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75264" y="2255840"/>
            <a:ext cx="4004328" cy="0"/>
          </a:xfrm>
          <a:prstGeom prst="line">
            <a:avLst/>
          </a:prstGeom>
          <a:ln w="12700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075264" y="4036523"/>
            <a:ext cx="4004328" cy="0"/>
          </a:xfrm>
          <a:prstGeom prst="line">
            <a:avLst/>
          </a:prstGeom>
          <a:ln w="12700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ktangel 5"/>
          <p:cNvSpPr/>
          <p:nvPr/>
        </p:nvSpPr>
        <p:spPr>
          <a:xfrm>
            <a:off x="1007533" y="3632273"/>
            <a:ext cx="9624799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John Morten Klingsheim</a:t>
            </a:r>
          </a:p>
          <a:p>
            <a:r>
              <a:rPr lang="nb-NO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senior </a:t>
            </a:r>
            <a:r>
              <a:rPr lang="nb-NO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engineer</a:t>
            </a:r>
            <a:endParaRPr lang="nb-N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nb-N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Norwegian Coastal Administration Region West, </a:t>
            </a:r>
          </a:p>
          <a:p>
            <a:r>
              <a:rPr lang="nb-N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Senter for </a:t>
            </a:r>
            <a:r>
              <a:rPr lang="nb-NO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pilotage</a:t>
            </a:r>
            <a:r>
              <a:rPr lang="nb-N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VTS</a:t>
            </a:r>
            <a:br>
              <a:rPr lang="nb-N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b-N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31th </a:t>
            </a:r>
            <a:r>
              <a:rPr lang="nb-N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January</a:t>
            </a:r>
            <a:r>
              <a:rPr lang="nb-N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2402601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606413"/>
          </a:xfrm>
        </p:spPr>
        <p:txBody>
          <a:bodyPr>
            <a:normAutofit/>
          </a:bodyPr>
          <a:lstStyle/>
          <a:p>
            <a:pPr algn="ctr"/>
            <a:r>
              <a:rPr lang="nb-NO" sz="3200" dirty="0"/>
              <a:t>Test September - </a:t>
            </a:r>
            <a:r>
              <a:rPr lang="nb-NO" sz="3200" dirty="0" err="1"/>
              <a:t>December</a:t>
            </a:r>
            <a:r>
              <a:rPr lang="nb-NO" sz="3200" dirty="0"/>
              <a:t> 2018 (navigator, pilot, VTS)</a:t>
            </a:r>
            <a:br>
              <a:rPr lang="nb-NO" sz="3200" dirty="0"/>
            </a:br>
            <a:endParaRPr lang="nb-NO" sz="32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609599" y="1348033"/>
            <a:ext cx="7811912" cy="50232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nb-NO" sz="2000" b="1" dirty="0"/>
              <a:t>Test goals:</a:t>
            </a:r>
          </a:p>
          <a:p>
            <a:r>
              <a:rPr lang="nb-NO" sz="2000" dirty="0"/>
              <a:t>To </a:t>
            </a:r>
            <a:r>
              <a:rPr lang="nb-NO" sz="2000" dirty="0" err="1"/>
              <a:t>assure</a:t>
            </a:r>
            <a:r>
              <a:rPr lang="nb-NO" sz="2000" dirty="0"/>
              <a:t> </a:t>
            </a:r>
            <a:r>
              <a:rPr lang="nb-NO" sz="2000" dirty="0" err="1"/>
              <a:t>the</a:t>
            </a:r>
            <a:r>
              <a:rPr lang="nb-NO" sz="2000" dirty="0"/>
              <a:t> </a:t>
            </a:r>
            <a:r>
              <a:rPr lang="nb-NO" sz="2000" dirty="0" err="1"/>
              <a:t>routes</a:t>
            </a:r>
            <a:r>
              <a:rPr lang="nb-NO" sz="2000" dirty="0"/>
              <a:t> </a:t>
            </a:r>
            <a:r>
              <a:rPr lang="nb-NO" sz="2000" dirty="0" err="1"/>
              <a:t>comes</a:t>
            </a:r>
            <a:r>
              <a:rPr lang="nb-NO" sz="2000" dirty="0"/>
              <a:t> up </a:t>
            </a:r>
            <a:r>
              <a:rPr lang="nb-NO" sz="2000" dirty="0" err="1"/>
              <a:t>on</a:t>
            </a:r>
            <a:r>
              <a:rPr lang="nb-NO" sz="2000" dirty="0"/>
              <a:t> </a:t>
            </a:r>
            <a:r>
              <a:rPr lang="nb-NO" sz="2000" dirty="0" err="1"/>
              <a:t>navigation</a:t>
            </a:r>
            <a:r>
              <a:rPr lang="nb-NO" sz="2000" dirty="0"/>
              <a:t> </a:t>
            </a:r>
            <a:r>
              <a:rPr lang="nb-NO" sz="2000" dirty="0" err="1"/>
              <a:t>platforms</a:t>
            </a:r>
            <a:r>
              <a:rPr lang="nb-NO" sz="2000" dirty="0"/>
              <a:t> in a </a:t>
            </a:r>
            <a:r>
              <a:rPr lang="nb-NO" sz="2000" dirty="0" err="1"/>
              <a:t>good</a:t>
            </a:r>
            <a:r>
              <a:rPr lang="nb-NO" sz="2000" dirty="0"/>
              <a:t> </a:t>
            </a:r>
            <a:r>
              <a:rPr lang="nb-NO" sz="2000" dirty="0" err="1"/>
              <a:t>way</a:t>
            </a:r>
            <a:r>
              <a:rPr lang="nb-NO" sz="2000" dirty="0"/>
              <a:t>.</a:t>
            </a:r>
          </a:p>
          <a:p>
            <a:r>
              <a:rPr lang="nb-NO" sz="2000" dirty="0"/>
              <a:t>To </a:t>
            </a:r>
            <a:r>
              <a:rPr lang="nb-NO" sz="2000" dirty="0" err="1"/>
              <a:t>check</a:t>
            </a:r>
            <a:r>
              <a:rPr lang="nb-NO" sz="2000" dirty="0"/>
              <a:t> </a:t>
            </a:r>
            <a:r>
              <a:rPr lang="nb-NO" sz="2000" dirty="0" err="1"/>
              <a:t>any</a:t>
            </a:r>
            <a:r>
              <a:rPr lang="nb-NO" sz="2000" dirty="0"/>
              <a:t> file-format </a:t>
            </a:r>
            <a:r>
              <a:rPr lang="nb-NO" sz="2000" dirty="0" err="1"/>
              <a:t>issues</a:t>
            </a:r>
            <a:r>
              <a:rPr lang="nb-NO" sz="2000" dirty="0"/>
              <a:t>.</a:t>
            </a:r>
          </a:p>
          <a:p>
            <a:r>
              <a:rPr lang="nb-NO" sz="2000" dirty="0"/>
              <a:t>To </a:t>
            </a:r>
            <a:r>
              <a:rPr lang="nb-NO" sz="2000" dirty="0" err="1"/>
              <a:t>assure</a:t>
            </a:r>
            <a:r>
              <a:rPr lang="nb-NO" sz="2000" dirty="0"/>
              <a:t> </a:t>
            </a:r>
            <a:r>
              <a:rPr lang="nb-NO" sz="2000" dirty="0" err="1"/>
              <a:t>that</a:t>
            </a:r>
            <a:r>
              <a:rPr lang="nb-NO" sz="2000" dirty="0"/>
              <a:t> </a:t>
            </a:r>
            <a:r>
              <a:rPr lang="nb-NO" sz="2000" dirty="0" err="1"/>
              <a:t>the</a:t>
            </a:r>
            <a:r>
              <a:rPr lang="nb-NO" sz="2000" dirty="0"/>
              <a:t> service </a:t>
            </a:r>
            <a:r>
              <a:rPr lang="nb-NO" sz="2000" dirty="0" err="1"/>
              <a:t>gives</a:t>
            </a:r>
            <a:r>
              <a:rPr lang="nb-NO" sz="2000" dirty="0"/>
              <a:t> </a:t>
            </a:r>
            <a:r>
              <a:rPr lang="nb-NO" sz="2000" dirty="0" err="1"/>
              <a:t>the</a:t>
            </a:r>
            <a:r>
              <a:rPr lang="nb-NO" sz="2000" dirty="0"/>
              <a:t> </a:t>
            </a:r>
            <a:r>
              <a:rPr lang="nb-NO" sz="2000" dirty="0" err="1"/>
              <a:t>wanted</a:t>
            </a:r>
            <a:r>
              <a:rPr lang="nb-NO" sz="2000" dirty="0"/>
              <a:t> support to </a:t>
            </a:r>
            <a:r>
              <a:rPr lang="nb-NO" sz="2000" dirty="0" err="1"/>
              <a:t>navigation</a:t>
            </a:r>
            <a:r>
              <a:rPr lang="nb-NO" sz="2000" dirty="0"/>
              <a:t>.</a:t>
            </a:r>
          </a:p>
          <a:p>
            <a:r>
              <a:rPr lang="nb-NO" sz="2000" dirty="0"/>
              <a:t>To </a:t>
            </a:r>
            <a:r>
              <a:rPr lang="nb-NO" sz="2000" dirty="0" err="1"/>
              <a:t>establish</a:t>
            </a:r>
            <a:r>
              <a:rPr lang="nb-NO" sz="2000" dirty="0"/>
              <a:t> </a:t>
            </a:r>
            <a:r>
              <a:rPr lang="nb-NO" sz="2000" dirty="0" err="1"/>
              <a:t>grounds</a:t>
            </a:r>
            <a:r>
              <a:rPr lang="nb-NO" sz="2000" dirty="0"/>
              <a:t> for </a:t>
            </a:r>
            <a:r>
              <a:rPr lang="nb-NO" sz="2000" dirty="0" err="1"/>
              <a:t>seamless</a:t>
            </a:r>
            <a:r>
              <a:rPr lang="nb-NO" sz="2000" dirty="0"/>
              <a:t> </a:t>
            </a:r>
            <a:r>
              <a:rPr lang="nb-NO" sz="2000" dirty="0" err="1"/>
              <a:t>update</a:t>
            </a:r>
            <a:r>
              <a:rPr lang="nb-NO" sz="2000" dirty="0"/>
              <a:t> </a:t>
            </a:r>
            <a:r>
              <a:rPr lang="nb-NO" sz="2000" dirty="0" err="1"/>
              <a:t>of</a:t>
            </a:r>
            <a:r>
              <a:rPr lang="nb-NO" sz="2000" dirty="0"/>
              <a:t> </a:t>
            </a:r>
            <a:r>
              <a:rPr lang="nb-NO" sz="2000" dirty="0" err="1"/>
              <a:t>recommended</a:t>
            </a:r>
            <a:r>
              <a:rPr lang="nb-NO" sz="2000" dirty="0"/>
              <a:t> </a:t>
            </a:r>
            <a:r>
              <a:rPr lang="nb-NO" sz="2000" dirty="0" err="1"/>
              <a:t>routes</a:t>
            </a:r>
            <a:r>
              <a:rPr lang="nb-NO" sz="2000" dirty="0"/>
              <a:t> </a:t>
            </a:r>
            <a:r>
              <a:rPr lang="nb-NO" sz="2000" dirty="0" err="1"/>
              <a:t>on</a:t>
            </a:r>
            <a:r>
              <a:rPr lang="nb-NO" sz="2000" dirty="0"/>
              <a:t> </a:t>
            </a:r>
            <a:r>
              <a:rPr lang="nb-NO" sz="2000" dirty="0" err="1"/>
              <a:t>vessels</a:t>
            </a:r>
            <a:r>
              <a:rPr lang="nb-NO" sz="2000" dirty="0"/>
              <a:t>.</a:t>
            </a:r>
          </a:p>
          <a:p>
            <a:pPr marL="0" indent="0">
              <a:buNone/>
            </a:pPr>
            <a:r>
              <a:rPr lang="nb-NO" sz="2000" dirty="0"/>
              <a:t>PS: NCA </a:t>
            </a:r>
            <a:r>
              <a:rPr lang="nb-NO" sz="2000" dirty="0" err="1"/>
              <a:t>today</a:t>
            </a:r>
            <a:r>
              <a:rPr lang="nb-NO" sz="2000" dirty="0"/>
              <a:t> has not </a:t>
            </a:r>
            <a:r>
              <a:rPr lang="nb-NO" sz="2000" dirty="0" err="1"/>
              <a:t>infrastructure</a:t>
            </a:r>
            <a:r>
              <a:rPr lang="nb-NO" sz="2000" dirty="0"/>
              <a:t> for </a:t>
            </a:r>
            <a:r>
              <a:rPr lang="nb-NO" sz="2000" b="1" dirty="0" err="1"/>
              <a:t>route</a:t>
            </a:r>
            <a:r>
              <a:rPr lang="nb-NO" sz="2000" b="1" dirty="0"/>
              <a:t> </a:t>
            </a:r>
            <a:r>
              <a:rPr lang="nb-NO" sz="2000" b="1" dirty="0" err="1"/>
              <a:t>exchange</a:t>
            </a:r>
            <a:r>
              <a:rPr lang="nb-NO" sz="2000" dirty="0"/>
              <a:t>!</a:t>
            </a:r>
          </a:p>
          <a:p>
            <a:pPr marL="0" indent="0">
              <a:buNone/>
            </a:pPr>
            <a:endParaRPr lang="nb-NO" sz="2000" dirty="0"/>
          </a:p>
          <a:p>
            <a:pPr marL="0" indent="0">
              <a:buNone/>
            </a:pPr>
            <a:r>
              <a:rPr lang="nb-NO" sz="2000" b="1" dirty="0"/>
              <a:t>From </a:t>
            </a:r>
            <a:r>
              <a:rPr lang="nb-NO" sz="2000" b="1" dirty="0" err="1"/>
              <a:t>the</a:t>
            </a:r>
            <a:r>
              <a:rPr lang="nb-NO" sz="2000" b="1" dirty="0"/>
              <a:t> testing:</a:t>
            </a:r>
          </a:p>
          <a:p>
            <a:pPr marL="342900" lvl="1" indent="-342900">
              <a:buFont typeface="Arial"/>
              <a:buChar char="•"/>
            </a:pPr>
            <a:r>
              <a:rPr lang="nb-NO" sz="1600" dirty="0"/>
              <a:t>File </a:t>
            </a:r>
            <a:r>
              <a:rPr lang="nb-NO" sz="1600" dirty="0" err="1"/>
              <a:t>name</a:t>
            </a:r>
            <a:r>
              <a:rPr lang="nb-NO" sz="1600" dirty="0"/>
              <a:t> longer </a:t>
            </a:r>
            <a:r>
              <a:rPr lang="nb-NO" sz="1600" dirty="0" err="1"/>
              <a:t>than</a:t>
            </a:r>
            <a:r>
              <a:rPr lang="nb-NO" sz="1600" dirty="0"/>
              <a:t> 25 </a:t>
            </a:r>
            <a:r>
              <a:rPr lang="nb-NO" sz="1600" dirty="0" err="1"/>
              <a:t>signs</a:t>
            </a:r>
            <a:r>
              <a:rPr lang="nb-NO" sz="1600" dirty="0"/>
              <a:t> </a:t>
            </a:r>
            <a:r>
              <a:rPr lang="nb-NO" sz="1600" dirty="0" err="1"/>
              <a:t>can</a:t>
            </a:r>
            <a:r>
              <a:rPr lang="nb-NO" sz="1600" dirty="0"/>
              <a:t> </a:t>
            </a:r>
            <a:r>
              <a:rPr lang="nb-NO" sz="1600" dirty="0" err="1"/>
              <a:t>cause</a:t>
            </a:r>
            <a:r>
              <a:rPr lang="nb-NO" sz="1600" dirty="0"/>
              <a:t> problems </a:t>
            </a:r>
            <a:r>
              <a:rPr lang="nb-NO" sz="1600" dirty="0" err="1"/>
              <a:t>on</a:t>
            </a:r>
            <a:r>
              <a:rPr lang="nb-NO" sz="1600" dirty="0"/>
              <a:t> </a:t>
            </a:r>
            <a:r>
              <a:rPr lang="nb-NO" sz="1600" dirty="0" err="1"/>
              <a:t>some</a:t>
            </a:r>
            <a:r>
              <a:rPr lang="nb-NO" sz="1600" dirty="0"/>
              <a:t> ECS.</a:t>
            </a:r>
          </a:p>
          <a:p>
            <a:pPr marL="342900" lvl="1" indent="-342900">
              <a:buFont typeface="Arial"/>
              <a:buChar char="•"/>
            </a:pPr>
            <a:r>
              <a:rPr lang="nb-NO" sz="1600" dirty="0"/>
              <a:t>«</a:t>
            </a:r>
            <a:r>
              <a:rPr lang="nb-NO" sz="1600" dirty="0" err="1"/>
              <a:t>validityPeriodStart</a:t>
            </a:r>
            <a:r>
              <a:rPr lang="nb-NO" sz="1600" dirty="0"/>
              <a:t>» and «</a:t>
            </a:r>
            <a:r>
              <a:rPr lang="nb-NO" sz="1600" dirty="0" err="1"/>
              <a:t>validityPeriodStop</a:t>
            </a:r>
            <a:r>
              <a:rPr lang="nb-NO" sz="1600" dirty="0"/>
              <a:t>» </a:t>
            </a:r>
            <a:r>
              <a:rPr lang="nb-NO" sz="1600" dirty="0" err="1"/>
              <a:t>seems</a:t>
            </a:r>
            <a:r>
              <a:rPr lang="nb-NO" sz="1600" dirty="0"/>
              <a:t> not to </a:t>
            </a:r>
            <a:r>
              <a:rPr lang="nb-NO" sz="1600" dirty="0" err="1"/>
              <a:t>mean</a:t>
            </a:r>
            <a:r>
              <a:rPr lang="nb-NO" sz="1600" dirty="0"/>
              <a:t> </a:t>
            </a:r>
            <a:r>
              <a:rPr lang="nb-NO" sz="1600" dirty="0" err="1"/>
              <a:t>nothing</a:t>
            </a:r>
            <a:r>
              <a:rPr lang="nb-NO" sz="1600" dirty="0"/>
              <a:t> in </a:t>
            </a:r>
            <a:r>
              <a:rPr lang="nb-NO" sz="1600" dirty="0" err="1"/>
              <a:t>some</a:t>
            </a:r>
            <a:r>
              <a:rPr lang="nb-NO" sz="1600" dirty="0"/>
              <a:t> </a:t>
            </a:r>
            <a:r>
              <a:rPr lang="nb-NO" sz="1600" dirty="0" err="1"/>
              <a:t>navigation</a:t>
            </a:r>
            <a:r>
              <a:rPr lang="nb-NO" sz="1600" dirty="0"/>
              <a:t> </a:t>
            </a:r>
            <a:r>
              <a:rPr lang="nb-NO" sz="1600" dirty="0" err="1"/>
              <a:t>platforms</a:t>
            </a:r>
            <a:r>
              <a:rPr lang="nb-NO" sz="1600" dirty="0"/>
              <a:t>.</a:t>
            </a:r>
          </a:p>
          <a:p>
            <a:pPr marL="342900" lvl="1" indent="-342900">
              <a:buFont typeface="Arial"/>
              <a:buChar char="•"/>
            </a:pPr>
            <a:r>
              <a:rPr lang="nb-NO" sz="1600" dirty="0" err="1"/>
              <a:t>Only</a:t>
            </a:r>
            <a:r>
              <a:rPr lang="nb-NO" sz="1600" dirty="0"/>
              <a:t> </a:t>
            </a:r>
            <a:r>
              <a:rPr lang="nb-NO" sz="1600" dirty="0" err="1"/>
              <a:t>the</a:t>
            </a:r>
            <a:r>
              <a:rPr lang="nb-NO" sz="1600" dirty="0"/>
              <a:t> file </a:t>
            </a:r>
            <a:r>
              <a:rPr lang="nb-NO" sz="1600" dirty="0" err="1"/>
              <a:t>name</a:t>
            </a:r>
            <a:r>
              <a:rPr lang="nb-NO" sz="1600" dirty="0"/>
              <a:t> is </a:t>
            </a:r>
            <a:r>
              <a:rPr lang="nb-NO" sz="1600" dirty="0" err="1"/>
              <a:t>easily</a:t>
            </a:r>
            <a:r>
              <a:rPr lang="nb-NO" sz="1600" dirty="0"/>
              <a:t> </a:t>
            </a:r>
            <a:r>
              <a:rPr lang="nb-NO" sz="1600" dirty="0" err="1"/>
              <a:t>accessible</a:t>
            </a:r>
            <a:r>
              <a:rPr lang="nb-NO" sz="1600" dirty="0"/>
              <a:t> for </a:t>
            </a:r>
            <a:r>
              <a:rPr lang="nb-NO" sz="1600" dirty="0" err="1"/>
              <a:t>the</a:t>
            </a:r>
            <a:r>
              <a:rPr lang="nb-NO" sz="1600" dirty="0"/>
              <a:t> navigator. </a:t>
            </a:r>
            <a:r>
              <a:rPr lang="nb-NO" sz="1600" dirty="0" err="1"/>
              <a:t>Other</a:t>
            </a:r>
            <a:r>
              <a:rPr lang="nb-NO" sz="1600" dirty="0"/>
              <a:t> </a:t>
            </a:r>
            <a:r>
              <a:rPr lang="nb-NO" sz="1600" dirty="0" err="1"/>
              <a:t>route</a:t>
            </a:r>
            <a:r>
              <a:rPr lang="nb-NO" sz="1600" dirty="0"/>
              <a:t> </a:t>
            </a:r>
            <a:r>
              <a:rPr lang="nb-NO" sz="1600" dirty="0" err="1"/>
              <a:t>information</a:t>
            </a:r>
            <a:r>
              <a:rPr lang="nb-NO" sz="1600" dirty="0"/>
              <a:t> </a:t>
            </a:r>
            <a:r>
              <a:rPr lang="nb-NO" sz="1600" dirty="0" err="1"/>
              <a:t>quite</a:t>
            </a:r>
            <a:r>
              <a:rPr lang="nb-NO" sz="1600" dirty="0"/>
              <a:t> </a:t>
            </a:r>
            <a:r>
              <a:rPr lang="nb-NO" sz="1600" dirty="0" err="1"/>
              <a:t>hidden</a:t>
            </a:r>
            <a:r>
              <a:rPr lang="nb-NO" sz="1600" dirty="0"/>
              <a:t>. </a:t>
            </a:r>
            <a:r>
              <a:rPr lang="nb-NO" sz="1600" dirty="0" err="1"/>
              <a:t>Waypoints</a:t>
            </a:r>
            <a:r>
              <a:rPr lang="nb-NO" sz="1600" dirty="0"/>
              <a:t> </a:t>
            </a:r>
            <a:r>
              <a:rPr lang="nb-NO" sz="1600" dirty="0" err="1"/>
              <a:t>of</a:t>
            </a:r>
            <a:r>
              <a:rPr lang="nb-NO" sz="1600" dirty="0"/>
              <a:t> </a:t>
            </a:r>
            <a:r>
              <a:rPr lang="nb-NO" sz="1600" dirty="0" err="1"/>
              <a:t>course</a:t>
            </a:r>
            <a:r>
              <a:rPr lang="nb-NO" sz="1600" dirty="0"/>
              <a:t> </a:t>
            </a:r>
            <a:r>
              <a:rPr lang="nb-NO" sz="1600" dirty="0" err="1"/>
              <a:t>easy</a:t>
            </a:r>
            <a:r>
              <a:rPr lang="nb-NO" sz="1600" dirty="0"/>
              <a:t> </a:t>
            </a:r>
            <a:r>
              <a:rPr lang="nb-NO" sz="1600" dirty="0" err="1"/>
              <a:t>accesible</a:t>
            </a:r>
            <a:r>
              <a:rPr lang="nb-NO" sz="1600" dirty="0"/>
              <a:t>.</a:t>
            </a:r>
          </a:p>
          <a:p>
            <a:pPr marL="342900" lvl="1" indent="-342900">
              <a:buFont typeface="Arial"/>
              <a:buChar char="•"/>
            </a:pPr>
            <a:r>
              <a:rPr lang="nb-NO" sz="1600" dirty="0" err="1"/>
              <a:t>Route</a:t>
            </a:r>
            <a:r>
              <a:rPr lang="nb-NO" sz="1600" dirty="0"/>
              <a:t> </a:t>
            </a:r>
            <a:r>
              <a:rPr lang="nb-NO" sz="1600" dirty="0" err="1"/>
              <a:t>uploaded</a:t>
            </a:r>
            <a:r>
              <a:rPr lang="nb-NO" sz="1600" dirty="0"/>
              <a:t> </a:t>
            </a:r>
            <a:r>
              <a:rPr lang="nb-NO" sz="1600" dirty="0" err="1"/>
              <a:t>on</a:t>
            </a:r>
            <a:r>
              <a:rPr lang="nb-NO" sz="1600" dirty="0"/>
              <a:t> I-</a:t>
            </a:r>
            <a:r>
              <a:rPr lang="nb-NO" sz="1600" dirty="0" err="1"/>
              <a:t>pad</a:t>
            </a:r>
            <a:r>
              <a:rPr lang="nb-NO" sz="1600" dirty="0"/>
              <a:t> </a:t>
            </a:r>
            <a:r>
              <a:rPr lang="nb-NO" sz="1600" dirty="0" err="1"/>
              <a:t>sometinmes</a:t>
            </a:r>
            <a:r>
              <a:rPr lang="nb-NO" sz="1600" dirty="0"/>
              <a:t> </a:t>
            </a:r>
            <a:r>
              <a:rPr lang="nb-NO" sz="1600" dirty="0" err="1"/>
              <a:t>stored</a:t>
            </a:r>
            <a:r>
              <a:rPr lang="nb-NO" sz="1600" dirty="0"/>
              <a:t> </a:t>
            </a:r>
            <a:r>
              <a:rPr lang="nb-NO" sz="1600" dirty="0" err="1"/>
              <a:t>automaticly</a:t>
            </a:r>
            <a:r>
              <a:rPr lang="nb-NO" sz="1600" dirty="0"/>
              <a:t> </a:t>
            </a:r>
            <a:r>
              <a:rPr lang="nb-NO" sz="1600" dirty="0" err="1"/>
              <a:t>with</a:t>
            </a:r>
            <a:r>
              <a:rPr lang="nb-NO" sz="1600" dirty="0"/>
              <a:t> file </a:t>
            </a:r>
            <a:r>
              <a:rPr lang="nb-NO" sz="1600" dirty="0" err="1"/>
              <a:t>extension</a:t>
            </a:r>
            <a:r>
              <a:rPr lang="nb-NO" sz="1600" dirty="0"/>
              <a:t> </a:t>
            </a:r>
            <a:r>
              <a:rPr lang="nb-NO" sz="1600" dirty="0" err="1"/>
              <a:t>xml</a:t>
            </a:r>
            <a:r>
              <a:rPr lang="nb-NO" sz="1600" dirty="0"/>
              <a:t>.</a:t>
            </a:r>
          </a:p>
          <a:p>
            <a:pPr lvl="1"/>
            <a:endParaRPr lang="nb-NO" sz="2000" dirty="0"/>
          </a:p>
          <a:p>
            <a:endParaRPr lang="nb-NO" sz="2000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421" y="1278194"/>
            <a:ext cx="3609044" cy="2706784"/>
          </a:xfrm>
          <a:prstGeom prst="rect">
            <a:avLst/>
          </a:prstGeom>
        </p:spPr>
      </p:pic>
      <p:pic>
        <p:nvPicPr>
          <p:cNvPr id="5" name="Plassholder for innhold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5" t="8599"/>
          <a:stretch/>
        </p:blipFill>
        <p:spPr>
          <a:xfrm>
            <a:off x="9292265" y="4109885"/>
            <a:ext cx="2899736" cy="255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351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761655CF-6B9C-4E9D-8D29-6527DD11D66A}"/>
              </a:ext>
            </a:extLst>
          </p:cNvPr>
          <p:cNvSpPr txBox="1">
            <a:spLocks/>
          </p:cNvSpPr>
          <p:nvPr/>
        </p:nvSpPr>
        <p:spPr>
          <a:xfrm>
            <a:off x="2262433" y="2026762"/>
            <a:ext cx="8267307" cy="2356701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800" kern="1200">
                <a:solidFill>
                  <a:srgbClr val="102C43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b-NO" sz="2400" dirty="0"/>
              <a:t>Data </a:t>
            </a:r>
            <a:r>
              <a:rPr lang="nb-NO" sz="2400" dirty="0" err="1"/>
              <a:t>model</a:t>
            </a:r>
            <a:r>
              <a:rPr lang="nb-NO" sz="2400" dirty="0"/>
              <a:t> </a:t>
            </a:r>
            <a:r>
              <a:rPr lang="nb-NO" sz="2400" dirty="0" err="1"/>
              <a:t>challenges</a:t>
            </a:r>
            <a:r>
              <a:rPr lang="nb-NO" sz="2400" dirty="0"/>
              <a:t> (RTZ 1.0):</a:t>
            </a:r>
          </a:p>
          <a:p>
            <a:pPr algn="ctr"/>
            <a:r>
              <a:rPr lang="nb-NO" sz="2400" dirty="0"/>
              <a:t>- </a:t>
            </a:r>
            <a:r>
              <a:rPr lang="nb-NO" sz="2400" dirty="0" err="1"/>
              <a:t>Need</a:t>
            </a:r>
            <a:r>
              <a:rPr lang="nb-NO" sz="2400" dirty="0"/>
              <a:t> to </a:t>
            </a:r>
            <a:r>
              <a:rPr lang="nb-NO" sz="2400" dirty="0" err="1"/>
              <a:t>include</a:t>
            </a:r>
            <a:r>
              <a:rPr lang="nb-NO" sz="2400" dirty="0"/>
              <a:t> </a:t>
            </a:r>
            <a:r>
              <a:rPr lang="nb-NO" sz="2400" dirty="0" err="1"/>
              <a:t>unique</a:t>
            </a:r>
            <a:r>
              <a:rPr lang="nb-NO" sz="2400" dirty="0"/>
              <a:t> id for a </a:t>
            </a:r>
            <a:r>
              <a:rPr lang="nb-NO" sz="2400" dirty="0" err="1"/>
              <a:t>route</a:t>
            </a:r>
            <a:r>
              <a:rPr lang="nb-NO" sz="2400" dirty="0"/>
              <a:t> relevante for </a:t>
            </a:r>
            <a:r>
              <a:rPr lang="nb-NO" sz="2400" dirty="0" err="1"/>
              <a:t>many</a:t>
            </a:r>
            <a:r>
              <a:rPr lang="nb-NO" sz="2400" dirty="0"/>
              <a:t> </a:t>
            </a:r>
            <a:r>
              <a:rPr lang="nb-NO" sz="2400" dirty="0" err="1"/>
              <a:t>voyages</a:t>
            </a:r>
            <a:r>
              <a:rPr lang="nb-NO" sz="2400" dirty="0"/>
              <a:t>. </a:t>
            </a:r>
            <a:r>
              <a:rPr lang="nb-NO" sz="2400" dirty="0" err="1"/>
              <a:t>Unique</a:t>
            </a:r>
            <a:r>
              <a:rPr lang="nb-NO" sz="2400" dirty="0"/>
              <a:t> ID in RTZ </a:t>
            </a:r>
            <a:r>
              <a:rPr lang="nb-NO" sz="2400" dirty="0" err="1"/>
              <a:t>refer</a:t>
            </a:r>
            <a:r>
              <a:rPr lang="nb-NO" sz="2400" dirty="0"/>
              <a:t> to </a:t>
            </a:r>
            <a:r>
              <a:rPr lang="nb-NO" sz="2400" dirty="0" err="1"/>
              <a:t>unique</a:t>
            </a:r>
            <a:r>
              <a:rPr lang="nb-NO" sz="2400" dirty="0"/>
              <a:t> </a:t>
            </a:r>
            <a:r>
              <a:rPr lang="nb-NO" sz="2400" dirty="0" err="1"/>
              <a:t>voyages</a:t>
            </a:r>
            <a:r>
              <a:rPr lang="nb-NO" sz="2400" dirty="0"/>
              <a:t>.</a:t>
            </a:r>
          </a:p>
          <a:p>
            <a:pPr algn="ctr"/>
            <a:r>
              <a:rPr lang="nb-NO" sz="2400" dirty="0"/>
              <a:t>- </a:t>
            </a:r>
            <a:r>
              <a:rPr lang="nb-NO" sz="2400" dirty="0" err="1"/>
              <a:t>Seamless</a:t>
            </a:r>
            <a:r>
              <a:rPr lang="nb-NO" sz="2400" dirty="0"/>
              <a:t> </a:t>
            </a:r>
            <a:r>
              <a:rPr lang="nb-NO" sz="2400" dirty="0" err="1"/>
              <a:t>update</a:t>
            </a:r>
            <a:r>
              <a:rPr lang="nb-NO" sz="2400" dirty="0"/>
              <a:t> </a:t>
            </a:r>
            <a:r>
              <a:rPr lang="nb-NO" sz="2400" dirty="0" err="1"/>
              <a:t>out</a:t>
            </a:r>
            <a:r>
              <a:rPr lang="nb-NO" sz="2400" dirty="0"/>
              <a:t> to </a:t>
            </a:r>
            <a:r>
              <a:rPr lang="nb-NO" sz="2400" dirty="0" err="1"/>
              <a:t>the</a:t>
            </a:r>
            <a:r>
              <a:rPr lang="nb-NO" sz="2400" dirty="0"/>
              <a:t> </a:t>
            </a:r>
            <a:r>
              <a:rPr lang="nb-NO" sz="2400" dirty="0" err="1"/>
              <a:t>vessel</a:t>
            </a:r>
            <a:r>
              <a:rPr lang="nb-NO" sz="2400" dirty="0"/>
              <a:t> ECDIS/Planning </a:t>
            </a:r>
            <a:r>
              <a:rPr lang="nb-NO" sz="2400" dirty="0" err="1"/>
              <a:t>station</a:t>
            </a:r>
            <a:r>
              <a:rPr lang="nb-NO" sz="2400" dirty="0"/>
              <a:t>, </a:t>
            </a:r>
            <a:r>
              <a:rPr lang="nb-NO" sz="2400" dirty="0" err="1"/>
              <a:t>when</a:t>
            </a:r>
            <a:r>
              <a:rPr lang="nb-NO" sz="2400" dirty="0"/>
              <a:t> a </a:t>
            </a:r>
            <a:r>
              <a:rPr lang="nb-NO" sz="2400" dirty="0" err="1"/>
              <a:t>recommended</a:t>
            </a:r>
            <a:r>
              <a:rPr lang="nb-NO" sz="2400" dirty="0"/>
              <a:t> </a:t>
            </a:r>
            <a:r>
              <a:rPr lang="nb-NO" sz="2400" dirty="0" err="1"/>
              <a:t>route</a:t>
            </a:r>
            <a:r>
              <a:rPr lang="nb-NO" sz="2400" dirty="0"/>
              <a:t> is </a:t>
            </a:r>
            <a:r>
              <a:rPr lang="nb-NO" sz="2400" dirty="0" err="1"/>
              <a:t>updated</a:t>
            </a:r>
            <a:r>
              <a:rPr lang="nb-NO" sz="2400" dirty="0"/>
              <a:t>.</a:t>
            </a:r>
            <a:br>
              <a:rPr lang="nb-NO" sz="2400" dirty="0"/>
            </a:br>
            <a:endParaRPr lang="nb-NO" sz="2400" dirty="0"/>
          </a:p>
        </p:txBody>
      </p:sp>
    </p:spTree>
    <p:extLst>
      <p:ext uri="{BB962C8B-B14F-4D97-AF65-F5344CB8AC3E}">
        <p14:creationId xmlns:p14="http://schemas.microsoft.com/office/powerpoint/2010/main" val="3369329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761655CF-6B9C-4E9D-8D29-6527DD11D66A}"/>
              </a:ext>
            </a:extLst>
          </p:cNvPr>
          <p:cNvSpPr txBox="1">
            <a:spLocks/>
          </p:cNvSpPr>
          <p:nvPr/>
        </p:nvSpPr>
        <p:spPr>
          <a:xfrm>
            <a:off x="1838226" y="2026762"/>
            <a:ext cx="8267307" cy="3610467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800" kern="1200">
                <a:solidFill>
                  <a:srgbClr val="102C43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b-NO" sz="2400" dirty="0"/>
              <a:t>Marine </a:t>
            </a:r>
            <a:r>
              <a:rPr lang="nb-NO" sz="2400" dirty="0" err="1"/>
              <a:t>Traffic</a:t>
            </a:r>
            <a:r>
              <a:rPr lang="nb-NO" sz="2400" dirty="0"/>
              <a:t> Management. See </a:t>
            </a:r>
            <a:r>
              <a:rPr lang="en-GB" sz="2400" dirty="0"/>
              <a:t>Paper for Consideration by NIPWG – Data Model Amendments on S-127 and S-101.</a:t>
            </a:r>
            <a:endParaRPr lang="nb-NO" sz="2400" dirty="0"/>
          </a:p>
          <a:p>
            <a:pPr algn="ctr"/>
            <a:endParaRPr lang="nb-NO" sz="2400" dirty="0"/>
          </a:p>
          <a:p>
            <a:endParaRPr lang="nb-NO" sz="1200" dirty="0"/>
          </a:p>
          <a:p>
            <a:endParaRPr lang="nb-NO" sz="1200" dirty="0"/>
          </a:p>
          <a:p>
            <a:r>
              <a:rPr lang="nb-NO" sz="1200" dirty="0"/>
              <a:t>Info from </a:t>
            </a:r>
            <a:r>
              <a:rPr lang="nb-NO" sz="1200" dirty="0" err="1"/>
              <a:t>Nautical</a:t>
            </a:r>
            <a:r>
              <a:rPr lang="nb-NO" sz="1200" dirty="0"/>
              <a:t> </a:t>
            </a:r>
            <a:r>
              <a:rPr lang="nb-NO" sz="1200" dirty="0" err="1"/>
              <a:t>Institute</a:t>
            </a:r>
            <a:r>
              <a:rPr lang="nb-NO" sz="1200" dirty="0"/>
              <a:t> </a:t>
            </a:r>
            <a:r>
              <a:rPr lang="nb-NO" sz="1200" dirty="0" err="1"/>
              <a:t>on</a:t>
            </a:r>
            <a:r>
              <a:rPr lang="nb-NO" sz="1200" dirty="0"/>
              <a:t> VTS-services:</a:t>
            </a:r>
          </a:p>
          <a:p>
            <a:r>
              <a:rPr lang="nb-NO" sz="1200" dirty="0"/>
              <a:t> </a:t>
            </a:r>
            <a:r>
              <a:rPr lang="nb-NO" sz="1200" dirty="0">
                <a:hlinkClick r:id="rId2"/>
              </a:rPr>
              <a:t>https://www.nautinst.org/download.cfm?docid=C0AEA172-EA66-4727-B3AA01DB3BEBE286</a:t>
            </a:r>
            <a:r>
              <a:rPr lang="nb-NO" sz="1200" dirty="0"/>
              <a:t> </a:t>
            </a:r>
            <a:br>
              <a:rPr lang="nb-NO" sz="1200" dirty="0"/>
            </a:br>
            <a:endParaRPr lang="nb-NO" sz="1200" dirty="0"/>
          </a:p>
        </p:txBody>
      </p:sp>
    </p:spTree>
    <p:extLst>
      <p:ext uri="{BB962C8B-B14F-4D97-AF65-F5344CB8AC3E}">
        <p14:creationId xmlns:p14="http://schemas.microsoft.com/office/powerpoint/2010/main" val="712588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rcRect r="12096"/>
          <a:stretch/>
        </p:blipFill>
        <p:spPr>
          <a:xfrm>
            <a:off x="646103" y="1695878"/>
            <a:ext cx="7819471" cy="4677194"/>
          </a:xfrm>
          <a:prstGeom prst="rect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" name="TekstSylinder 2"/>
          <p:cNvSpPr txBox="1"/>
          <p:nvPr/>
        </p:nvSpPr>
        <p:spPr>
          <a:xfrm>
            <a:off x="511278" y="707925"/>
            <a:ext cx="2971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600" dirty="0"/>
              <a:t>Demo / Video</a:t>
            </a:r>
            <a:endParaRPr lang="en-GB" sz="3600" dirty="0"/>
          </a:p>
        </p:txBody>
      </p:sp>
      <p:sp>
        <p:nvSpPr>
          <p:cNvPr id="2" name="TekstSylinder 1">
            <a:extLst>
              <a:ext uri="{FF2B5EF4-FFF2-40B4-BE49-F238E27FC236}">
                <a16:creationId xmlns:a16="http://schemas.microsoft.com/office/drawing/2014/main" id="{E9806ABC-28C6-45BC-B92A-BD7627BF43B7}"/>
              </a:ext>
            </a:extLst>
          </p:cNvPr>
          <p:cNvSpPr txBox="1"/>
          <p:nvPr/>
        </p:nvSpPr>
        <p:spPr>
          <a:xfrm>
            <a:off x="8966306" y="2799761"/>
            <a:ext cx="2845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>
                <a:hlinkClick r:id="rId2"/>
              </a:rPr>
              <a:t>https://www.youtube.com/watch?v=266FF5ETThQ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530431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/>
        </p:nvPicPr>
        <p:blipFill rotWithShape="1">
          <a:blip r:embed="rId2"/>
          <a:srcRect l="21936" t="23823" r="33743"/>
          <a:stretch/>
        </p:blipFill>
        <p:spPr>
          <a:xfrm>
            <a:off x="8347043" y="1893820"/>
            <a:ext cx="3235357" cy="2989006"/>
          </a:xfrm>
          <a:prstGeom prst="rect">
            <a:avLst/>
          </a:prstGeom>
          <a:noFill/>
          <a:ln w="25400">
            <a:solidFill>
              <a:schemeClr val="bg1">
                <a:lumMod val="50000"/>
              </a:schemeClr>
            </a:solidFill>
          </a:ln>
        </p:spPr>
      </p:pic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1032388" y="2753032"/>
            <a:ext cx="10972800" cy="163373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nb-NO" sz="4800" dirty="0" err="1"/>
              <a:t>Thanks</a:t>
            </a:r>
            <a:r>
              <a:rPr lang="nb-NO" sz="4800" dirty="0"/>
              <a:t>!</a:t>
            </a:r>
            <a:endParaRPr lang="nb-NO" sz="4800" dirty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nb-NO" sz="1800" i="1" dirty="0">
                <a:sym typeface="Wingdings" panose="05000000000000000000" pitchFamily="2" charset="2"/>
              </a:rPr>
              <a:t>jmk@kystverket.no</a:t>
            </a:r>
            <a:endParaRPr lang="en-GB" sz="1800" i="1" dirty="0"/>
          </a:p>
        </p:txBody>
      </p:sp>
      <p:pic>
        <p:nvPicPr>
          <p:cNvPr id="5" name="Bilde 4"/>
          <p:cNvPicPr>
            <a:picLocks noChangeAspect="1"/>
          </p:cNvPicPr>
          <p:nvPr/>
        </p:nvPicPr>
        <p:blipFill rotWithShape="1">
          <a:blip r:embed="rId3"/>
          <a:srcRect t="695"/>
          <a:stretch/>
        </p:blipFill>
        <p:spPr>
          <a:xfrm>
            <a:off x="353961" y="478264"/>
            <a:ext cx="4125280" cy="5820119"/>
          </a:xfrm>
          <a:prstGeom prst="rect">
            <a:avLst/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69161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B417A44-78C6-449E-8C74-5D2802623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84.1) </a:t>
            </a:r>
            <a:r>
              <a:rPr lang="en-GB" dirty="0"/>
              <a:t>S-127 and S-101 Data Model</a:t>
            </a:r>
            <a:endParaRPr lang="nb-NO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F2B3FAF-CBE8-4BFA-92BC-489356B83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  <a:p>
            <a:pPr marL="514350" indent="-514350">
              <a:buFont typeface="+mj-lt"/>
              <a:buAutoNum type="arabicPeriod"/>
            </a:pPr>
            <a:r>
              <a:rPr lang="nb-NO" dirty="0"/>
              <a:t>Digital </a:t>
            </a:r>
            <a:r>
              <a:rPr lang="nb-NO" dirty="0" err="1"/>
              <a:t>Route</a:t>
            </a:r>
            <a:r>
              <a:rPr lang="nb-NO" dirty="0"/>
              <a:t> Service </a:t>
            </a:r>
            <a:r>
              <a:rPr lang="nb-NO" dirty="0" err="1"/>
              <a:t>with</a:t>
            </a:r>
            <a:r>
              <a:rPr lang="nb-NO" dirty="0"/>
              <a:t> </a:t>
            </a:r>
            <a:r>
              <a:rPr lang="nb-NO" dirty="0" err="1"/>
              <a:t>reference</a:t>
            </a:r>
            <a:r>
              <a:rPr lang="nb-NO" dirty="0"/>
              <a:t> to Digital Coastal Pilot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Suggested amendments, S-127 and S-101 Data Model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380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13E4B2F-9F2A-49AA-BBF0-74F190C7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/>
              <a:t>NCSR 6/8 </a:t>
            </a:r>
            <a:r>
              <a:rPr lang="nb-NO" dirty="0" err="1"/>
              <a:t>Flow</a:t>
            </a:r>
            <a:r>
              <a:rPr lang="nb-NO" dirty="0"/>
              <a:t> </a:t>
            </a:r>
            <a:r>
              <a:rPr lang="nb-NO" dirty="0" err="1"/>
              <a:t>chart</a:t>
            </a:r>
            <a:r>
              <a:rPr lang="nb-NO" dirty="0"/>
              <a:t> for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development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a </a:t>
            </a:r>
            <a:r>
              <a:rPr lang="nb-NO" dirty="0" err="1"/>
              <a:t>new</a:t>
            </a:r>
            <a:r>
              <a:rPr lang="nb-NO" dirty="0"/>
              <a:t> Maritime Service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9C114D5B-F308-4A33-BD35-3D675FE71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837" y="1534687"/>
            <a:ext cx="5328514" cy="5153496"/>
          </a:xfrm>
          <a:prstGeom prst="rect">
            <a:avLst/>
          </a:prstGeom>
          <a:ln w="31750">
            <a:solidFill>
              <a:schemeClr val="tx2">
                <a:lumMod val="50000"/>
                <a:lumOff val="50000"/>
              </a:schemeClr>
            </a:solidFill>
          </a:ln>
        </p:spPr>
      </p:pic>
      <p:sp>
        <p:nvSpPr>
          <p:cNvPr id="9" name="TekstSylinder 8">
            <a:extLst>
              <a:ext uri="{FF2B5EF4-FFF2-40B4-BE49-F238E27FC236}">
                <a16:creationId xmlns:a16="http://schemas.microsoft.com/office/drawing/2014/main" id="{09837D6E-F5D2-4476-820A-1EBE690B39E6}"/>
              </a:ext>
            </a:extLst>
          </p:cNvPr>
          <p:cNvSpPr txBox="1"/>
          <p:nvPr/>
        </p:nvSpPr>
        <p:spPr>
          <a:xfrm>
            <a:off x="886120" y="2168164"/>
            <a:ext cx="3629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Development </a:t>
            </a:r>
            <a:r>
              <a:rPr lang="nb-NO" dirty="0" err="1"/>
              <a:t>of</a:t>
            </a:r>
            <a:r>
              <a:rPr lang="nb-NO" dirty="0"/>
              <a:t> S-100 </a:t>
            </a:r>
            <a:r>
              <a:rPr lang="nb-NO" dirty="0" err="1"/>
              <a:t>Feature</a:t>
            </a:r>
            <a:r>
              <a:rPr lang="nb-NO" dirty="0"/>
              <a:t> </a:t>
            </a:r>
            <a:r>
              <a:rPr lang="nb-NO" dirty="0" err="1"/>
              <a:t>Catalogues</a:t>
            </a:r>
            <a:r>
              <a:rPr lang="nb-NO" dirty="0"/>
              <a:t> </a:t>
            </a:r>
            <a:r>
              <a:rPr lang="nb-NO" dirty="0" err="1"/>
              <a:t>based</a:t>
            </a:r>
            <a:r>
              <a:rPr lang="nb-NO" dirty="0"/>
              <a:t> </a:t>
            </a:r>
            <a:r>
              <a:rPr lang="nb-NO" dirty="0" err="1"/>
              <a:t>on</a:t>
            </a:r>
            <a:r>
              <a:rPr lang="nb-NO" dirty="0"/>
              <a:t> </a:t>
            </a:r>
            <a:r>
              <a:rPr lang="nb-NO" dirty="0" err="1"/>
              <a:t>descriptions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relevant services</a:t>
            </a:r>
          </a:p>
        </p:txBody>
      </p:sp>
    </p:spTree>
    <p:extLst>
      <p:ext uri="{BB962C8B-B14F-4D97-AF65-F5344CB8AC3E}">
        <p14:creationId xmlns:p14="http://schemas.microsoft.com/office/powerpoint/2010/main" val="710811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6A28E54-D106-4E0D-92BA-8F8DFA848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/>
              <a:t>NCSR 6/8 </a:t>
            </a:r>
            <a:r>
              <a:rPr lang="nb-NO" dirty="0" err="1"/>
              <a:t>Interaction</a:t>
            </a:r>
            <a:r>
              <a:rPr lang="nb-NO" dirty="0"/>
              <a:t> </a:t>
            </a:r>
            <a:r>
              <a:rPr lang="nb-NO" dirty="0" err="1"/>
              <a:t>between</a:t>
            </a:r>
            <a:r>
              <a:rPr lang="nb-NO" dirty="0"/>
              <a:t> </a:t>
            </a:r>
            <a:r>
              <a:rPr lang="nb-NO" dirty="0" err="1"/>
              <a:t>development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Maritime Services – Technical Services and Data Models.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62CBEB58-CD28-4FB1-A11C-2D69B479E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162" y="1868402"/>
            <a:ext cx="5295001" cy="4871495"/>
          </a:xfrm>
          <a:prstGeom prst="rect">
            <a:avLst/>
          </a:prstGeom>
          <a:ln w="31750">
            <a:solidFill>
              <a:schemeClr val="tx2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01596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BB45BA9-7CC6-4B37-9FCF-F5225CDEC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/>
              <a:t>Most </a:t>
            </a:r>
            <a:r>
              <a:rPr lang="nb-NO" dirty="0" err="1"/>
              <a:t>information</a:t>
            </a:r>
            <a:r>
              <a:rPr lang="nb-NO" dirty="0"/>
              <a:t> is </a:t>
            </a:r>
            <a:r>
              <a:rPr lang="nb-NO" dirty="0" err="1"/>
              <a:t>connected</a:t>
            </a:r>
            <a:r>
              <a:rPr lang="nb-NO" dirty="0"/>
              <a:t> to a </a:t>
            </a:r>
            <a:r>
              <a:rPr lang="nb-NO" dirty="0" err="1"/>
              <a:t>place</a:t>
            </a:r>
            <a:r>
              <a:rPr lang="nb-NO" dirty="0"/>
              <a:t>, to </a:t>
            </a:r>
            <a:r>
              <a:rPr lang="nb-NO" dirty="0" err="1"/>
              <a:t>put</a:t>
            </a:r>
            <a:r>
              <a:rPr lang="nb-NO" dirty="0"/>
              <a:t> it </a:t>
            </a:r>
            <a:r>
              <a:rPr lang="nb-NO" dirty="0" err="1"/>
              <a:t>on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map</a:t>
            </a:r>
            <a:r>
              <a:rPr lang="nb-NO" dirty="0"/>
              <a:t> </a:t>
            </a:r>
            <a:r>
              <a:rPr lang="nb-NO" dirty="0" err="1"/>
              <a:t>increase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value</a:t>
            </a:r>
            <a:r>
              <a:rPr lang="nb-NO" dirty="0"/>
              <a:t> a lot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FBD38A4-E016-40D7-80C5-35534C4D9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3030583" cy="4084423"/>
          </a:xfrm>
        </p:spPr>
        <p:txBody>
          <a:bodyPr>
            <a:normAutofit/>
          </a:bodyPr>
          <a:lstStyle/>
          <a:p>
            <a:r>
              <a:rPr lang="nb-NO" sz="2400" dirty="0" err="1"/>
              <a:t>There</a:t>
            </a:r>
            <a:r>
              <a:rPr lang="nb-NO" sz="2400" dirty="0"/>
              <a:t> is a </a:t>
            </a:r>
            <a:r>
              <a:rPr lang="nb-NO" sz="2400" dirty="0" err="1"/>
              <a:t>large</a:t>
            </a:r>
            <a:r>
              <a:rPr lang="nb-NO" sz="2400" dirty="0"/>
              <a:t> pull from </a:t>
            </a:r>
            <a:r>
              <a:rPr lang="nb-NO" sz="2400" dirty="0" err="1"/>
              <a:t>the</a:t>
            </a:r>
            <a:r>
              <a:rPr lang="nb-NO" sz="2400" dirty="0"/>
              <a:t> navigators and </a:t>
            </a:r>
            <a:r>
              <a:rPr lang="nb-NO" sz="2400" dirty="0" err="1"/>
              <a:t>other</a:t>
            </a:r>
            <a:r>
              <a:rPr lang="nb-NO" sz="2400" dirty="0"/>
              <a:t> </a:t>
            </a:r>
            <a:r>
              <a:rPr lang="nb-NO" sz="2400" dirty="0" err="1"/>
              <a:t>usergroups</a:t>
            </a:r>
            <a:r>
              <a:rPr lang="nb-NO" sz="2400" dirty="0"/>
              <a:t> to </a:t>
            </a:r>
            <a:r>
              <a:rPr lang="nb-NO" sz="2400" dirty="0" err="1"/>
              <a:t>get</a:t>
            </a:r>
            <a:r>
              <a:rPr lang="nb-NO" sz="2400" dirty="0"/>
              <a:t> relevant </a:t>
            </a:r>
            <a:r>
              <a:rPr lang="nb-NO" sz="2400" dirty="0" err="1"/>
              <a:t>information</a:t>
            </a:r>
            <a:r>
              <a:rPr lang="nb-NO" sz="2400" dirty="0"/>
              <a:t>, </a:t>
            </a:r>
            <a:r>
              <a:rPr lang="nb-NO" sz="2400" dirty="0" err="1"/>
              <a:t>efficient</a:t>
            </a:r>
            <a:r>
              <a:rPr lang="nb-NO" sz="2400" dirty="0"/>
              <a:t> </a:t>
            </a:r>
            <a:r>
              <a:rPr lang="nb-NO" sz="2400" dirty="0" err="1"/>
              <a:t>anc</a:t>
            </a:r>
            <a:r>
              <a:rPr lang="nb-NO" sz="2400" dirty="0"/>
              <a:t> </a:t>
            </a:r>
            <a:r>
              <a:rPr lang="nb-NO" sz="2400" dirty="0" err="1"/>
              <a:t>cheap</a:t>
            </a:r>
            <a:endParaRPr lang="nb-NO" sz="2400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4121BF94-C99F-4C36-B08E-78940A1C77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80" y="1701491"/>
            <a:ext cx="4606688" cy="345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15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BB45BA9-7CC6-4B37-9FCF-F5225CDEC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/>
              <a:t>Most </a:t>
            </a:r>
            <a:r>
              <a:rPr lang="nb-NO" dirty="0" err="1"/>
              <a:t>information</a:t>
            </a:r>
            <a:r>
              <a:rPr lang="nb-NO" dirty="0"/>
              <a:t> is </a:t>
            </a:r>
            <a:r>
              <a:rPr lang="nb-NO" dirty="0" err="1"/>
              <a:t>connected</a:t>
            </a:r>
            <a:r>
              <a:rPr lang="nb-NO" dirty="0"/>
              <a:t> to a </a:t>
            </a:r>
            <a:r>
              <a:rPr lang="nb-NO" dirty="0" err="1"/>
              <a:t>place</a:t>
            </a:r>
            <a:r>
              <a:rPr lang="nb-NO" dirty="0"/>
              <a:t>, to </a:t>
            </a:r>
            <a:r>
              <a:rPr lang="nb-NO" dirty="0" err="1"/>
              <a:t>put</a:t>
            </a:r>
            <a:r>
              <a:rPr lang="nb-NO" dirty="0"/>
              <a:t> it </a:t>
            </a:r>
            <a:r>
              <a:rPr lang="nb-NO" dirty="0" err="1"/>
              <a:t>on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map</a:t>
            </a:r>
            <a:r>
              <a:rPr lang="nb-NO" dirty="0"/>
              <a:t> </a:t>
            </a:r>
            <a:r>
              <a:rPr lang="nb-NO" dirty="0" err="1"/>
              <a:t>increase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value</a:t>
            </a:r>
            <a:r>
              <a:rPr lang="nb-NO" dirty="0"/>
              <a:t> a lot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FBD38A4-E016-40D7-80C5-35534C4D9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3030583" cy="4084423"/>
          </a:xfrm>
        </p:spPr>
        <p:txBody>
          <a:bodyPr>
            <a:normAutofit/>
          </a:bodyPr>
          <a:lstStyle/>
          <a:p>
            <a:r>
              <a:rPr lang="nb-NO" sz="2400" dirty="0" err="1"/>
              <a:t>There</a:t>
            </a:r>
            <a:r>
              <a:rPr lang="nb-NO" sz="2400" dirty="0"/>
              <a:t> is a </a:t>
            </a:r>
            <a:r>
              <a:rPr lang="nb-NO" sz="2400" dirty="0" err="1"/>
              <a:t>large</a:t>
            </a:r>
            <a:r>
              <a:rPr lang="nb-NO" sz="2400" dirty="0"/>
              <a:t> pull from </a:t>
            </a:r>
            <a:r>
              <a:rPr lang="nb-NO" sz="2400" dirty="0" err="1"/>
              <a:t>the</a:t>
            </a:r>
            <a:r>
              <a:rPr lang="nb-NO" sz="2400" dirty="0"/>
              <a:t> navigators and </a:t>
            </a:r>
            <a:r>
              <a:rPr lang="nb-NO" sz="2400" dirty="0" err="1"/>
              <a:t>other</a:t>
            </a:r>
            <a:r>
              <a:rPr lang="nb-NO" sz="2400" dirty="0"/>
              <a:t> </a:t>
            </a:r>
            <a:r>
              <a:rPr lang="nb-NO" sz="2400" dirty="0" err="1"/>
              <a:t>usergroups</a:t>
            </a:r>
            <a:r>
              <a:rPr lang="nb-NO" sz="2400" dirty="0"/>
              <a:t> to </a:t>
            </a:r>
            <a:r>
              <a:rPr lang="nb-NO" sz="2400" dirty="0" err="1"/>
              <a:t>get</a:t>
            </a:r>
            <a:r>
              <a:rPr lang="nb-NO" sz="2400" dirty="0"/>
              <a:t> relevant </a:t>
            </a:r>
            <a:r>
              <a:rPr lang="nb-NO" sz="2400" dirty="0" err="1"/>
              <a:t>information</a:t>
            </a:r>
            <a:r>
              <a:rPr lang="nb-NO" sz="2400" dirty="0"/>
              <a:t>, </a:t>
            </a:r>
            <a:r>
              <a:rPr lang="nb-NO" sz="2400" dirty="0" err="1"/>
              <a:t>efficient</a:t>
            </a:r>
            <a:r>
              <a:rPr lang="nb-NO" sz="2400" dirty="0"/>
              <a:t> </a:t>
            </a:r>
            <a:r>
              <a:rPr lang="nb-NO" sz="2400" dirty="0" err="1"/>
              <a:t>anc</a:t>
            </a:r>
            <a:r>
              <a:rPr lang="nb-NO" sz="2400" dirty="0"/>
              <a:t> </a:t>
            </a:r>
            <a:r>
              <a:rPr lang="nb-NO" sz="2400" dirty="0" err="1"/>
              <a:t>cheap</a:t>
            </a:r>
            <a:endParaRPr lang="nb-NO" sz="2400" dirty="0"/>
          </a:p>
          <a:p>
            <a:r>
              <a:rPr lang="nb-NO" sz="2400" dirty="0" err="1"/>
              <a:t>Also</a:t>
            </a:r>
            <a:r>
              <a:rPr lang="nb-NO" sz="2400" dirty="0"/>
              <a:t> none-IHO </a:t>
            </a:r>
            <a:r>
              <a:rPr lang="nb-NO" sz="2400" dirty="0" err="1"/>
              <a:t>bathymetry</a:t>
            </a:r>
            <a:endParaRPr lang="nb-NO" sz="2400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4121BF94-C99F-4C36-B08E-78940A1C77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80" y="1701491"/>
            <a:ext cx="4606688" cy="3455017"/>
          </a:xfrm>
          <a:prstGeom prst="rect">
            <a:avLst/>
          </a:prstGeom>
        </p:spPr>
      </p:pic>
      <p:pic>
        <p:nvPicPr>
          <p:cNvPr id="1028" name="Picture 4" descr="https://www.yr.no/sted/Hav/64.34610533328978_9.661821754622109/marinogram.png">
            <a:extLst>
              <a:ext uri="{FF2B5EF4-FFF2-40B4-BE49-F238E27FC236}">
                <a16:creationId xmlns:a16="http://schemas.microsoft.com/office/drawing/2014/main" id="{57C5BDAC-E047-4A5D-8AA3-5BA873776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616" y="3210318"/>
            <a:ext cx="4744539" cy="3564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678FE621-A7DF-4346-B621-95D0D228F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0400" y="2708329"/>
            <a:ext cx="4038790" cy="3240352"/>
          </a:xfrm>
          <a:prstGeom prst="rect">
            <a:avLst/>
          </a:prstGeom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8566AED1-1A79-455D-8204-D158B561E2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36" b="45902"/>
          <a:stretch/>
        </p:blipFill>
        <p:spPr>
          <a:xfrm>
            <a:off x="4868028" y="2837111"/>
            <a:ext cx="2094191" cy="2907366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E79AAB23-003C-499F-9DA6-68E26E27F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7636" y="1329818"/>
            <a:ext cx="3939046" cy="435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49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501911"/>
          </a:xfrm>
        </p:spPr>
        <p:txBody>
          <a:bodyPr>
            <a:normAutofit fontScale="90000"/>
          </a:bodyPr>
          <a:lstStyle/>
          <a:p>
            <a:r>
              <a:rPr lang="nb-NO" dirty="0"/>
              <a:t>Digital </a:t>
            </a:r>
            <a:r>
              <a:rPr lang="nb-NO" dirty="0" err="1"/>
              <a:t>Route</a:t>
            </a:r>
            <a:r>
              <a:rPr lang="nb-NO" dirty="0"/>
              <a:t> Service </a:t>
            </a:r>
            <a:r>
              <a:rPr lang="nb-NO" dirty="0" err="1"/>
              <a:t>based</a:t>
            </a:r>
            <a:r>
              <a:rPr lang="nb-NO" dirty="0"/>
              <a:t> </a:t>
            </a:r>
            <a:r>
              <a:rPr lang="nb-NO" dirty="0" err="1"/>
              <a:t>on</a:t>
            </a:r>
            <a:r>
              <a:rPr lang="nb-NO" dirty="0"/>
              <a:t> </a:t>
            </a:r>
            <a:r>
              <a:rPr lang="pt-BR" dirty="0"/>
              <a:t>IEC 61174:2015</a:t>
            </a:r>
            <a:r>
              <a:rPr lang="nb-NO" dirty="0"/>
              <a:t> </a:t>
            </a:r>
            <a:br>
              <a:rPr lang="nb-NO" dirty="0"/>
            </a:br>
            <a:r>
              <a:rPr lang="nb-NO" dirty="0"/>
              <a:t>(</a:t>
            </a:r>
            <a:r>
              <a:rPr lang="pt-BR" dirty="0"/>
              <a:t>RTZ v. 1.0)</a:t>
            </a:r>
            <a:br>
              <a:rPr lang="pt-BR" dirty="0"/>
            </a:b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07661" y="2102031"/>
            <a:ext cx="3480865" cy="448133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nb-NO" sz="3800" dirty="0" err="1"/>
              <a:t>Recommended</a:t>
            </a:r>
            <a:r>
              <a:rPr lang="nb-NO" sz="3800" dirty="0"/>
              <a:t> </a:t>
            </a:r>
            <a:r>
              <a:rPr lang="nb-NO" sz="3800" dirty="0" err="1"/>
              <a:t>routes</a:t>
            </a:r>
            <a:endParaRPr lang="nb-NO" sz="3800" dirty="0"/>
          </a:p>
          <a:p>
            <a:pPr marL="0" indent="0">
              <a:buNone/>
            </a:pPr>
            <a:r>
              <a:rPr lang="nb-NO" sz="3800" dirty="0"/>
              <a:t>+ </a:t>
            </a:r>
            <a:r>
              <a:rPr lang="nb-NO" sz="3800" dirty="0" err="1"/>
              <a:t>Route</a:t>
            </a:r>
            <a:r>
              <a:rPr lang="nb-NO" sz="3800" dirty="0"/>
              <a:t> </a:t>
            </a:r>
            <a:r>
              <a:rPr lang="nb-NO" sz="3800" dirty="0" err="1"/>
              <a:t>information</a:t>
            </a:r>
            <a:endParaRPr lang="nb-NO" sz="3800" dirty="0"/>
          </a:p>
          <a:p>
            <a:pPr marL="0" indent="0">
              <a:buNone/>
            </a:pPr>
            <a:endParaRPr lang="nb-NO" b="1" dirty="0"/>
          </a:p>
          <a:p>
            <a:pPr marL="0" indent="0">
              <a:buNone/>
            </a:pPr>
            <a:r>
              <a:rPr lang="nb-NO" b="1" dirty="0"/>
              <a:t>Locations:</a:t>
            </a:r>
          </a:p>
          <a:p>
            <a:r>
              <a:rPr lang="nb-NO" b="1" dirty="0"/>
              <a:t>Ports</a:t>
            </a:r>
            <a:r>
              <a:rPr lang="nb-NO" dirty="0"/>
              <a:t> (</a:t>
            </a:r>
            <a:r>
              <a:rPr lang="nb-NO" dirty="0" err="1"/>
              <a:t>SafeSeaNet</a:t>
            </a:r>
            <a:r>
              <a:rPr lang="nb-NO" dirty="0"/>
              <a:t> Norway </a:t>
            </a:r>
            <a:r>
              <a:rPr lang="nb-NO" dirty="0" err="1"/>
              <a:t>including</a:t>
            </a:r>
            <a:r>
              <a:rPr lang="nb-NO" dirty="0"/>
              <a:t> </a:t>
            </a:r>
            <a:r>
              <a:rPr lang="nb-NO" dirty="0" err="1"/>
              <a:t>places</a:t>
            </a:r>
            <a:r>
              <a:rPr lang="nb-NO" dirty="0"/>
              <a:t> at </a:t>
            </a:r>
            <a:r>
              <a:rPr lang="nb-NO" dirty="0" err="1"/>
              <a:t>sea</a:t>
            </a:r>
            <a:r>
              <a:rPr lang="nb-NO" dirty="0"/>
              <a:t> and Anchorages</a:t>
            </a:r>
          </a:p>
          <a:p>
            <a:r>
              <a:rPr lang="nb-NO" b="1" dirty="0"/>
              <a:t>Port </a:t>
            </a:r>
            <a:r>
              <a:rPr lang="nb-NO" b="1" dirty="0" err="1"/>
              <a:t>facilities</a:t>
            </a:r>
            <a:r>
              <a:rPr lang="nb-NO" dirty="0"/>
              <a:t> (</a:t>
            </a:r>
            <a:r>
              <a:rPr lang="nb-NO" dirty="0" err="1"/>
              <a:t>NCA’s</a:t>
            </a:r>
            <a:r>
              <a:rPr lang="nb-NO" dirty="0"/>
              <a:t> register </a:t>
            </a:r>
            <a:r>
              <a:rPr lang="nb-NO" dirty="0" err="1"/>
              <a:t>of</a:t>
            </a:r>
            <a:r>
              <a:rPr lang="nb-NO" dirty="0"/>
              <a:t> ISPS port </a:t>
            </a:r>
            <a:r>
              <a:rPr lang="nb-NO" dirty="0" err="1"/>
              <a:t>facilities</a:t>
            </a:r>
            <a:r>
              <a:rPr lang="nb-NO" dirty="0"/>
              <a:t>)</a:t>
            </a:r>
          </a:p>
          <a:p>
            <a:r>
              <a:rPr lang="nb-NO" b="1" dirty="0" err="1"/>
              <a:t>Quay’s</a:t>
            </a:r>
            <a:r>
              <a:rPr lang="nb-NO" dirty="0"/>
              <a:t>.: </a:t>
            </a:r>
            <a:r>
              <a:rPr lang="nb-NO" dirty="0" err="1"/>
              <a:t>registered</a:t>
            </a:r>
            <a:r>
              <a:rPr lang="nb-NO" dirty="0"/>
              <a:t> in </a:t>
            </a:r>
            <a:r>
              <a:rPr lang="nb-NO" dirty="0" err="1"/>
              <a:t>SafeSeaNet</a:t>
            </a:r>
            <a:r>
              <a:rPr lang="nb-NO" dirty="0"/>
              <a:t> Norway by </a:t>
            </a:r>
            <a:r>
              <a:rPr lang="nb-NO" dirty="0" err="1"/>
              <a:t>the</a:t>
            </a:r>
            <a:r>
              <a:rPr lang="nb-NO" dirty="0"/>
              <a:t> ports)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r>
              <a:rPr lang="nb-NO" b="1" dirty="0" err="1"/>
              <a:t>Regulations</a:t>
            </a:r>
            <a:r>
              <a:rPr lang="nb-NO" b="1" dirty="0"/>
              <a:t> not </a:t>
            </a:r>
            <a:r>
              <a:rPr lang="nb-NO" b="1" dirty="0" err="1"/>
              <a:t>available</a:t>
            </a:r>
            <a:r>
              <a:rPr lang="nb-NO" b="1" dirty="0"/>
              <a:t> in </a:t>
            </a:r>
            <a:r>
              <a:rPr lang="nb-NO" b="1" dirty="0" err="1"/>
              <a:t>nav.chart</a:t>
            </a:r>
            <a:r>
              <a:rPr lang="nb-NO" b="1" dirty="0"/>
              <a:t>/ENC:</a:t>
            </a:r>
          </a:p>
          <a:p>
            <a:r>
              <a:rPr lang="nb-NO" dirty="0"/>
              <a:t>PEC (Pilot </a:t>
            </a:r>
            <a:r>
              <a:rPr lang="nb-NO" dirty="0" err="1"/>
              <a:t>Excemption</a:t>
            </a:r>
            <a:r>
              <a:rPr lang="nb-NO" dirty="0"/>
              <a:t> </a:t>
            </a:r>
            <a:r>
              <a:rPr lang="nb-NO" dirty="0" err="1"/>
              <a:t>Certificate</a:t>
            </a:r>
            <a:r>
              <a:rPr lang="nb-NO" dirty="0"/>
              <a:t>)</a:t>
            </a:r>
          </a:p>
          <a:p>
            <a:r>
              <a:rPr lang="nb-NO" dirty="0"/>
              <a:t>VTS (</a:t>
            </a:r>
            <a:r>
              <a:rPr lang="nb-NO" dirty="0" err="1"/>
              <a:t>within</a:t>
            </a:r>
            <a:r>
              <a:rPr lang="nb-NO" dirty="0"/>
              <a:t> service areas for </a:t>
            </a:r>
            <a:r>
              <a:rPr lang="nb-NO" dirty="0" err="1"/>
              <a:t>Vessel</a:t>
            </a:r>
            <a:r>
              <a:rPr lang="nb-NO" dirty="0"/>
              <a:t> </a:t>
            </a:r>
            <a:r>
              <a:rPr lang="nb-NO" dirty="0" err="1"/>
              <a:t>Traffic</a:t>
            </a:r>
            <a:r>
              <a:rPr lang="nb-NO" dirty="0"/>
              <a:t> Centers)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r>
              <a:rPr lang="nb-NO" b="1" dirty="0"/>
              <a:t>VTS </a:t>
            </a:r>
            <a:r>
              <a:rPr lang="nb-NO" b="1" dirty="0" err="1"/>
              <a:t>Factsheet</a:t>
            </a:r>
            <a:endParaRPr lang="nb-NO" b="1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r>
              <a:rPr lang="nb-NO" b="1" dirty="0" err="1"/>
              <a:t>Sailing</a:t>
            </a:r>
            <a:r>
              <a:rPr lang="nb-NO" b="1" dirty="0"/>
              <a:t> </a:t>
            </a:r>
            <a:r>
              <a:rPr lang="nb-NO" b="1" dirty="0" err="1"/>
              <a:t>distance</a:t>
            </a:r>
            <a:endParaRPr lang="nb-NO" b="1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 rotWithShape="1">
          <a:blip r:embed="rId3"/>
          <a:srcRect l="1897" t="6070" r="549" b="6528"/>
          <a:stretch/>
        </p:blipFill>
        <p:spPr>
          <a:xfrm>
            <a:off x="4171406" y="2369558"/>
            <a:ext cx="7891090" cy="441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849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75A07C55-B000-4DE0-9EBF-755E371AE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84" y="215346"/>
            <a:ext cx="11510127" cy="6548385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9435E9FC-C4FC-4BD0-A5AF-EB9E3DDC8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4526" y="215346"/>
            <a:ext cx="7210697" cy="1217528"/>
          </a:xfrm>
          <a:solidFill>
            <a:schemeClr val="tx2">
              <a:lumMod val="50000"/>
              <a:lumOff val="5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nb-NO" sz="2800" b="1" dirty="0" err="1"/>
              <a:t>Traffic</a:t>
            </a:r>
            <a:r>
              <a:rPr lang="nb-NO" sz="2800" b="1" dirty="0"/>
              <a:t> </a:t>
            </a:r>
            <a:r>
              <a:rPr lang="nb-NO" sz="2800" b="1" dirty="0" err="1"/>
              <a:t>Managament</a:t>
            </a:r>
            <a:br>
              <a:rPr lang="nb-NO" sz="2800" dirty="0"/>
            </a:br>
            <a:r>
              <a:rPr lang="nb-NO" sz="2800" dirty="0" err="1"/>
              <a:t>Recommended</a:t>
            </a:r>
            <a:r>
              <a:rPr lang="nb-NO" sz="2800" dirty="0"/>
              <a:t> </a:t>
            </a:r>
            <a:r>
              <a:rPr lang="nb-NO" sz="2800" dirty="0" err="1"/>
              <a:t>Route</a:t>
            </a:r>
            <a:r>
              <a:rPr lang="nb-NO" sz="2800" dirty="0"/>
              <a:t> Test in Oslo-area</a:t>
            </a:r>
            <a:br>
              <a:rPr lang="nb-NO" sz="2800" dirty="0"/>
            </a:br>
            <a:r>
              <a:rPr lang="nb-NO" sz="2800" dirty="0">
                <a:hlinkClick r:id="rId3"/>
              </a:rPr>
              <a:t>https://routeinfo.kystverket.no</a:t>
            </a:r>
            <a:r>
              <a:rPr lang="nb-NO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734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609600" y="481780"/>
            <a:ext cx="10972800" cy="788183"/>
          </a:xfrm>
        </p:spPr>
        <p:txBody>
          <a:bodyPr>
            <a:noAutofit/>
          </a:bodyPr>
          <a:lstStyle/>
          <a:p>
            <a:pPr lvl="0"/>
            <a:r>
              <a:rPr lang="nb-NO" sz="3200" dirty="0"/>
              <a:t>Technical </a:t>
            </a:r>
            <a:r>
              <a:rPr lang="nb-NO" sz="3200" dirty="0" err="1"/>
              <a:t>solution</a:t>
            </a:r>
            <a:r>
              <a:rPr lang="nb-NO" sz="3200" dirty="0"/>
              <a:t> –</a:t>
            </a:r>
            <a:r>
              <a:rPr lang="nb-NO" sz="3200" dirty="0" err="1"/>
              <a:t>Recommended</a:t>
            </a:r>
            <a:r>
              <a:rPr lang="nb-NO" sz="3200" dirty="0"/>
              <a:t> </a:t>
            </a:r>
            <a:r>
              <a:rPr lang="nb-NO" sz="3200" dirty="0" err="1"/>
              <a:t>routes</a:t>
            </a:r>
            <a:r>
              <a:rPr lang="nb-NO" sz="3200" dirty="0"/>
              <a:t> (RTZ 1.0/1.1) </a:t>
            </a:r>
            <a:br>
              <a:rPr lang="nb-NO" sz="3200" dirty="0"/>
            </a:br>
            <a:endParaRPr lang="nb-NO" sz="3200" dirty="0"/>
          </a:p>
        </p:txBody>
      </p:sp>
      <p:pic>
        <p:nvPicPr>
          <p:cNvPr id="7" name="Bilde 6"/>
          <p:cNvPicPr>
            <a:picLocks noChangeAspect="1"/>
          </p:cNvPicPr>
          <p:nvPr/>
        </p:nvPicPr>
        <p:blipFill rotWithShape="1">
          <a:blip r:embed="rId3"/>
          <a:srcRect b="2340"/>
          <a:stretch/>
        </p:blipFill>
        <p:spPr>
          <a:xfrm>
            <a:off x="1758244" y="954052"/>
            <a:ext cx="8763000" cy="5510248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6508044" y="5429956"/>
            <a:ext cx="3505200" cy="1241777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3998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Kystverket-mal">
  <a:themeElements>
    <a:clrScheme name="Kystverkets farge">
      <a:dk1>
        <a:sysClr val="windowText" lastClr="000000"/>
      </a:dk1>
      <a:lt1>
        <a:srgbClr val="FFFFFF"/>
      </a:lt1>
      <a:dk2>
        <a:srgbClr val="102C43"/>
      </a:dk2>
      <a:lt2>
        <a:srgbClr val="EEECE1"/>
      </a:lt2>
      <a:accent1>
        <a:srgbClr val="91AEC3"/>
      </a:accent1>
      <a:accent2>
        <a:srgbClr val="007D96"/>
      </a:accent2>
      <a:accent3>
        <a:srgbClr val="E9510E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Kystverket-mal Engelsk" id="{331F9482-301E-1D4C-9E2B-F9ECD8130A32}" vid="{FD26F082-32B1-4D4E-B7CF-158D18A96FC9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kystverket-mal-engelsk-16x9 (1)</Template>
  <TotalTime>2821</TotalTime>
  <Words>509</Words>
  <Application>Microsoft Office PowerPoint</Application>
  <PresentationFormat>Widescreen</PresentationFormat>
  <Paragraphs>65</Paragraphs>
  <Slides>14</Slides>
  <Notes>4</Notes>
  <HiddenSlides>0</HiddenSlides>
  <MMClips>0</MMClips>
  <ScaleCrop>false</ScaleCrop>
  <HeadingPairs>
    <vt:vector size="6" baseType="variant">
      <vt:variant>
        <vt:lpstr>Brukte skrifter</vt:lpstr>
      </vt:variant>
      <vt:variant>
        <vt:i4>2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14</vt:i4>
      </vt:variant>
    </vt:vector>
  </HeadingPairs>
  <TitlesOfParts>
    <vt:vector size="17" baseType="lpstr">
      <vt:lpstr>Arial</vt:lpstr>
      <vt:lpstr>Calibri</vt:lpstr>
      <vt:lpstr>Kystverket-mal</vt:lpstr>
      <vt:lpstr>S-127 and S-101 Data Model and digital route service</vt:lpstr>
      <vt:lpstr>84.1) S-127 and S-101 Data Model</vt:lpstr>
      <vt:lpstr>NCSR 6/8 Flow chart for the development of a new Maritime Service</vt:lpstr>
      <vt:lpstr>NCSR 6/8 Interaction between development of Maritime Services – Technical Services and Data Models.</vt:lpstr>
      <vt:lpstr>Most information is connected to a place, to put it on the map increase the value a lot </vt:lpstr>
      <vt:lpstr>Most information is connected to a place, to put it on the map increase the value a lot </vt:lpstr>
      <vt:lpstr>Digital Route Service based on IEC 61174:2015  (RTZ v. 1.0) </vt:lpstr>
      <vt:lpstr>Traffic Managament Recommended Route Test in Oslo-area https://routeinfo.kystverket.no </vt:lpstr>
      <vt:lpstr>Technical solution –Recommended routes (RTZ 1.0/1.1)  </vt:lpstr>
      <vt:lpstr>Test September - December 2018 (navigator, pilot, VTS) </vt:lpstr>
      <vt:lpstr>PowerPoint-presentasjon</vt:lpstr>
      <vt:lpstr>PowerPoint-presentasjon</vt:lpstr>
      <vt:lpstr>PowerPoint-presentasjon</vt:lpstr>
      <vt:lpstr>PowerPoint-presentasjon</vt:lpstr>
    </vt:vector>
  </TitlesOfParts>
  <Company>Kystverket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Nilsen, Anne Grethe</dc:creator>
  <cp:lastModifiedBy>John Morten Klingsheim</cp:lastModifiedBy>
  <cp:revision>204</cp:revision>
  <cp:lastPrinted>2018-09-21T09:13:56Z</cp:lastPrinted>
  <dcterms:created xsi:type="dcterms:W3CDTF">2018-04-23T11:54:14Z</dcterms:created>
  <dcterms:modified xsi:type="dcterms:W3CDTF">2019-01-29T13:09:31Z</dcterms:modified>
</cp:coreProperties>
</file>

<file path=docProps/thumbnail.jpeg>
</file>